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71" r:id="rId13"/>
    <p:sldId id="270" r:id="rId14"/>
    <p:sldId id="272" r:id="rId15"/>
    <p:sldId id="268" r:id="rId16"/>
    <p:sldId id="266" r:id="rId17"/>
    <p:sldId id="273" r:id="rId18"/>
    <p:sldId id="26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64487-B948-4316-9AEF-D5885761F3E1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1E03-E71D-43B6-90E6-4698304E7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4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64487-B948-4316-9AEF-D5885761F3E1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1E03-E71D-43B6-90E6-4698304E7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53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64487-B948-4316-9AEF-D5885761F3E1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1E03-E71D-43B6-90E6-4698304E7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977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64487-B948-4316-9AEF-D5885761F3E1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1E03-E71D-43B6-90E6-4698304E7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146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64487-B948-4316-9AEF-D5885761F3E1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1E03-E71D-43B6-90E6-4698304E7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256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64487-B948-4316-9AEF-D5885761F3E1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1E03-E71D-43B6-90E6-4698304E7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996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64487-B948-4316-9AEF-D5885761F3E1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1E03-E71D-43B6-90E6-4698304E7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184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64487-B948-4316-9AEF-D5885761F3E1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1E03-E71D-43B6-90E6-4698304E7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28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64487-B948-4316-9AEF-D5885761F3E1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1E03-E71D-43B6-90E6-4698304E7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153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64487-B948-4316-9AEF-D5885761F3E1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1E03-E71D-43B6-90E6-4698304E7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008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64487-B948-4316-9AEF-D5885761F3E1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61E03-E71D-43B6-90E6-4698304E7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448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64487-B948-4316-9AEF-D5885761F3E1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61E03-E71D-43B6-90E6-4698304E7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076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Macromolecule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443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Proteins</a:t>
            </a:r>
            <a:r>
              <a:rPr lang="en-US" i="1" dirty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made with the help of ribosomes out </a:t>
            </a:r>
            <a:r>
              <a:rPr lang="en-US" sz="4000" dirty="0" smtClean="0"/>
              <a:t>of a sequence </a:t>
            </a:r>
            <a:r>
              <a:rPr lang="en-US" sz="4000" dirty="0"/>
              <a:t>amino acids; serve many functions (e.g</a:t>
            </a:r>
            <a:r>
              <a:rPr lang="en-US" sz="4000" dirty="0" smtClean="0"/>
              <a:t>., transport</a:t>
            </a:r>
            <a:r>
              <a:rPr lang="en-US" sz="4000" dirty="0"/>
              <a:t>, enzymes, cell signals, receptor molecules, structural components, and channels).</a:t>
            </a:r>
          </a:p>
        </p:txBody>
      </p:sp>
    </p:spTree>
    <p:extLst>
      <p:ext uri="{BB962C8B-B14F-4D97-AF65-F5344CB8AC3E}">
        <p14:creationId xmlns:p14="http://schemas.microsoft.com/office/powerpoint/2010/main" val="1729669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Enzymes</a:t>
            </a:r>
            <a:r>
              <a:rPr lang="en-US" i="1" dirty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catalytic proteins that react in an induced-fit fashion with substrates to speed </a:t>
            </a:r>
            <a:r>
              <a:rPr lang="en-US" sz="3600" dirty="0" smtClean="0"/>
              <a:t>up the </a:t>
            </a:r>
            <a:r>
              <a:rPr lang="en-US" sz="3600" dirty="0"/>
              <a:t>rate of reactions by lowering the activation </a:t>
            </a:r>
            <a:r>
              <a:rPr lang="en-US" sz="3600" dirty="0" smtClean="0"/>
              <a:t>energy; (lock and key)</a:t>
            </a:r>
          </a:p>
          <a:p>
            <a:r>
              <a:rPr lang="en-US" sz="3600" dirty="0" smtClean="0"/>
              <a:t>affected </a:t>
            </a:r>
            <a:r>
              <a:rPr lang="en-US" sz="3600" dirty="0"/>
              <a:t>by </a:t>
            </a:r>
            <a:r>
              <a:rPr lang="en-US" sz="3600" dirty="0" smtClean="0"/>
              <a:t>changes in </a:t>
            </a:r>
            <a:r>
              <a:rPr lang="en-US" sz="3600" dirty="0"/>
              <a:t>pH, temperature, and substrate and enzyme concentrations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46567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Image result for catalytic reactio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622" y="1690688"/>
            <a:ext cx="9087185" cy="5256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517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Competitive inhibition: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inhibitor resembles substrate and binds to active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1910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Image result for competitive inhibition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133" y="1532767"/>
            <a:ext cx="6910396" cy="4770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59622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Noncompetitive inhibition: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178" y="1430514"/>
            <a:ext cx="10515600" cy="4351338"/>
          </a:xfrm>
        </p:spPr>
        <p:txBody>
          <a:bodyPr>
            <a:normAutofit/>
          </a:bodyPr>
          <a:lstStyle/>
          <a:p>
            <a:r>
              <a:rPr lang="en-US" sz="4400" dirty="0"/>
              <a:t>inhibitor binds elsewhere on enzyme; alters active site so </a:t>
            </a:r>
            <a:r>
              <a:rPr lang="en-US" sz="4400" dirty="0" smtClean="0"/>
              <a:t>that substrate </a:t>
            </a:r>
            <a:r>
              <a:rPr lang="en-US" sz="4400" dirty="0"/>
              <a:t>cannot bind.</a:t>
            </a:r>
          </a:p>
        </p:txBody>
      </p:sp>
      <p:pic>
        <p:nvPicPr>
          <p:cNvPr id="6146" name="Picture 2" descr="Image result for noncompetitive inhibi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8820" y="2756077"/>
            <a:ext cx="3411714" cy="3936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3282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logarithmic scale &lt;7 acidic, 7 neutral, &gt;7 basic (alkaline); pH 4 is 10 times more </a:t>
            </a:r>
            <a:r>
              <a:rPr lang="en-US" sz="4400" dirty="0" smtClean="0"/>
              <a:t>acidic than </a:t>
            </a:r>
            <a:r>
              <a:rPr lang="en-US" sz="4400" dirty="0"/>
              <a:t>pH 5</a:t>
            </a:r>
            <a:r>
              <a:rPr lang="en-US" sz="4400" dirty="0" smtClean="0"/>
              <a:t>.</a:t>
            </a:r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en-US" sz="4400" dirty="0" smtClean="0"/>
              <a:t>Base = concentration of OH- ions</a:t>
            </a:r>
          </a:p>
          <a:p>
            <a:pPr marL="0" indent="0">
              <a:buNone/>
            </a:pPr>
            <a:r>
              <a:rPr lang="en-US" sz="4400" dirty="0" smtClean="0"/>
              <a:t>Acid= concentration of H+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239722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Image result for ph scal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444" y="479568"/>
            <a:ext cx="9245599" cy="5051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85563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Reaction </a:t>
            </a:r>
            <a:r>
              <a:rPr lang="en-US" dirty="0"/>
              <a:t>types: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Hydrolysis reaction: </a:t>
            </a:r>
            <a:r>
              <a:rPr lang="en-US" sz="3600" dirty="0"/>
              <a:t>breaks down compounds by adding water</a:t>
            </a:r>
            <a:r>
              <a:rPr lang="en-US" sz="3600" dirty="0" smtClean="0"/>
              <a:t>.</a:t>
            </a:r>
          </a:p>
          <a:p>
            <a:pPr marL="0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	-cut with water</a:t>
            </a:r>
            <a:endParaRPr lang="en-US" sz="3600" dirty="0"/>
          </a:p>
          <a:p>
            <a:r>
              <a:rPr lang="en-US" sz="3600" b="1" dirty="0" smtClean="0"/>
              <a:t>Dehydration synthesis </a:t>
            </a:r>
            <a:r>
              <a:rPr lang="en-US" sz="3600" b="1" dirty="0"/>
              <a:t>reaction: </a:t>
            </a:r>
            <a:r>
              <a:rPr lang="en-US" sz="3600" dirty="0"/>
              <a:t>two components brought together, producing H20.</a:t>
            </a:r>
          </a:p>
          <a:p>
            <a:r>
              <a:rPr lang="en-US" sz="3600" b="1" dirty="0" smtClean="0"/>
              <a:t>Endergonic </a:t>
            </a:r>
            <a:r>
              <a:rPr lang="en-US" sz="3600" b="1" dirty="0"/>
              <a:t>reaction: </a:t>
            </a:r>
            <a:r>
              <a:rPr lang="en-US" sz="3600" dirty="0"/>
              <a:t>reaction that requires input of energy</a:t>
            </a:r>
            <a:r>
              <a:rPr lang="en-US" sz="3600" dirty="0" smtClean="0"/>
              <a:t>. (enter)</a:t>
            </a:r>
            <a:endParaRPr lang="en-US" sz="3600" dirty="0"/>
          </a:p>
          <a:p>
            <a:r>
              <a:rPr lang="en-US" sz="3600" b="1" dirty="0"/>
              <a:t>Exergonic reaction: </a:t>
            </a:r>
            <a:r>
              <a:rPr lang="en-US" sz="3600" dirty="0"/>
              <a:t>reaction that gives off energy</a:t>
            </a:r>
            <a:r>
              <a:rPr lang="en-US" sz="3600" dirty="0" smtClean="0"/>
              <a:t>. (exit)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5895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Organic Compounds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contain carbon; examples include lipids, proteins, and carbs</a:t>
            </a:r>
          </a:p>
          <a:p>
            <a:pPr marL="0" indent="0">
              <a:buNone/>
            </a:pPr>
            <a:r>
              <a:rPr lang="en-US" sz="5400" dirty="0"/>
              <a:t>(carbohydrates) </a:t>
            </a:r>
            <a:r>
              <a:rPr lang="en-US" sz="5400" dirty="0" smtClean="0"/>
              <a:t>. NCHOPS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790730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groups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amino (NH2), </a:t>
            </a:r>
            <a:endParaRPr lang="en-US" dirty="0" smtClean="0"/>
          </a:p>
          <a:p>
            <a:r>
              <a:rPr lang="en-US" dirty="0" smtClean="0"/>
              <a:t>carbonyl </a:t>
            </a:r>
            <a:r>
              <a:rPr lang="en-US" dirty="0"/>
              <a:t>(</a:t>
            </a:r>
            <a:r>
              <a:rPr lang="en-US" dirty="0" smtClean="0"/>
              <a:t>RCOR</a:t>
            </a:r>
            <a:r>
              <a:rPr lang="en-US" dirty="0"/>
              <a:t>), </a:t>
            </a:r>
            <a:endParaRPr lang="en-US" dirty="0" smtClean="0"/>
          </a:p>
          <a:p>
            <a:r>
              <a:rPr lang="en-US" dirty="0" smtClean="0"/>
              <a:t>carboxyl (COOH)</a:t>
            </a:r>
          </a:p>
          <a:p>
            <a:r>
              <a:rPr lang="en-US" dirty="0" smtClean="0"/>
              <a:t>hydroxyl </a:t>
            </a:r>
            <a:r>
              <a:rPr lang="en-US" dirty="0"/>
              <a:t>(OH),</a:t>
            </a:r>
          </a:p>
          <a:p>
            <a:r>
              <a:rPr lang="en-US" dirty="0"/>
              <a:t>phosphate (</a:t>
            </a:r>
            <a:r>
              <a:rPr lang="en-US" dirty="0" smtClean="0"/>
              <a:t>P04)</a:t>
            </a:r>
          </a:p>
          <a:p>
            <a:r>
              <a:rPr lang="en-US" dirty="0" smtClean="0"/>
              <a:t>sulfhydryl </a:t>
            </a:r>
            <a:r>
              <a:rPr lang="en-US" dirty="0"/>
              <a:t>(SH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725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Used for protection, energy, signaling, protection, contain C</a:t>
            </a:r>
            <a:r>
              <a:rPr lang="en-US" sz="5400" baseline="-25000" dirty="0" smtClean="0"/>
              <a:t>6</a:t>
            </a:r>
            <a:r>
              <a:rPr lang="en-US" sz="5400" dirty="0" smtClean="0"/>
              <a:t>H</a:t>
            </a:r>
            <a:r>
              <a:rPr lang="en-US" sz="5400" baseline="-25000" dirty="0" smtClean="0"/>
              <a:t>12</a:t>
            </a:r>
            <a:r>
              <a:rPr lang="en-US" sz="5400" dirty="0" smtClean="0"/>
              <a:t>O</a:t>
            </a:r>
            <a:r>
              <a:rPr lang="en-US" sz="5400" baseline="-25000" dirty="0" smtClean="0"/>
              <a:t>1</a:t>
            </a:r>
          </a:p>
          <a:p>
            <a:pPr marL="0" indent="0">
              <a:buNone/>
            </a:pPr>
            <a:endParaRPr lang="en-US" sz="5400" dirty="0" smtClean="0"/>
          </a:p>
          <a:p>
            <a:r>
              <a:rPr lang="en-US" sz="5400" dirty="0" smtClean="0"/>
              <a:t>glycerol </a:t>
            </a:r>
            <a:r>
              <a:rPr lang="en-US" sz="5400" dirty="0"/>
              <a:t>+ 3 </a:t>
            </a:r>
            <a:r>
              <a:rPr lang="en-US" sz="5400" dirty="0" smtClean="0"/>
              <a:t>fatty </a:t>
            </a:r>
            <a:r>
              <a:rPr lang="en-US" sz="5400" dirty="0"/>
              <a:t>acids.</a:t>
            </a:r>
          </a:p>
        </p:txBody>
      </p:sp>
    </p:spTree>
    <p:extLst>
      <p:ext uri="{BB962C8B-B14F-4D97-AF65-F5344CB8AC3E}">
        <p14:creationId xmlns:p14="http://schemas.microsoft.com/office/powerpoint/2010/main" val="2387410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Saturated Fat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22" y="1343907"/>
            <a:ext cx="10515600" cy="4351338"/>
          </a:xfrm>
        </p:spPr>
        <p:txBody>
          <a:bodyPr>
            <a:normAutofit/>
          </a:bodyPr>
          <a:lstStyle/>
          <a:p>
            <a:r>
              <a:rPr lang="en-US" sz="3600" dirty="0"/>
              <a:t>animals and some plants have it; solidifies" at room temperature</a:t>
            </a:r>
            <a:r>
              <a:rPr lang="en-US" sz="3600" dirty="0" smtClean="0"/>
              <a:t>. No double bonds</a:t>
            </a:r>
            <a:endParaRPr lang="en-US" sz="3600" dirty="0"/>
          </a:p>
        </p:txBody>
      </p:sp>
      <p:pic>
        <p:nvPicPr>
          <p:cNvPr id="1026" name="Picture 2" descr="Image result for saturated f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6599" y="2319514"/>
            <a:ext cx="4524353" cy="4444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2620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Unsaturated </a:t>
            </a:r>
            <a:r>
              <a:rPr lang="en-US" dirty="0"/>
              <a:t>fat: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plants have it; </a:t>
            </a:r>
            <a:r>
              <a:rPr lang="en-US" sz="5400" dirty="0" smtClean="0"/>
              <a:t>liquefies </a:t>
            </a:r>
            <a:r>
              <a:rPr lang="en-US" sz="5400" dirty="0"/>
              <a:t>at room temperature</a:t>
            </a:r>
            <a:r>
              <a:rPr lang="en-US" sz="5400" dirty="0" smtClean="0"/>
              <a:t>. Contains double bonds along carbon chain.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058052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Steroids</a:t>
            </a:r>
            <a:r>
              <a:rPr lang="en-US" i="1" dirty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lipids whose structures resemble chicken-wire fence; include cholesterol and </a:t>
            </a:r>
            <a:r>
              <a:rPr lang="en-US" sz="4000" dirty="0" smtClean="0"/>
              <a:t>sex hormones</a:t>
            </a:r>
            <a:r>
              <a:rPr lang="en-US" sz="4000" dirty="0"/>
              <a:t>.</a:t>
            </a:r>
          </a:p>
        </p:txBody>
      </p:sp>
      <p:pic>
        <p:nvPicPr>
          <p:cNvPr id="3074" name="Picture 2" descr="Image result for steroid stru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3999" y="2950735"/>
            <a:ext cx="5565069" cy="344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0072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Phospholipids</a:t>
            </a:r>
            <a:r>
              <a:rPr lang="en-US" i="1" dirty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933" y="1351491"/>
            <a:ext cx="10515600" cy="4351338"/>
          </a:xfrm>
        </p:spPr>
        <p:txBody>
          <a:bodyPr/>
          <a:lstStyle/>
          <a:p>
            <a:r>
              <a:rPr lang="en-US" sz="4000" dirty="0"/>
              <a:t>glycerol + 2 fatty acids + 1 phosphate group; make up membrane bilayers </a:t>
            </a:r>
            <a:r>
              <a:rPr lang="en-US" sz="4000" dirty="0" smtClean="0"/>
              <a:t>of cells</a:t>
            </a:r>
            <a:r>
              <a:rPr lang="en-US" sz="4000" dirty="0"/>
              <a:t>; </a:t>
            </a:r>
            <a:r>
              <a:rPr lang="en-US" sz="4000" dirty="0" smtClean="0"/>
              <a:t>have </a:t>
            </a:r>
            <a:r>
              <a:rPr lang="en-US" sz="4000" dirty="0"/>
              <a:t>hydrophobic interiors and hydrophilic exteriors</a:t>
            </a:r>
            <a:r>
              <a:rPr lang="en-US" sz="4000" dirty="0" smtClean="0"/>
              <a:t>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 descr="Image result for phospholipi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4097" y="3102612"/>
            <a:ext cx="2790604" cy="3586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8894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Carbohydrates: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used by cells for energy and structure; monosaccharides (glucose), </a:t>
            </a:r>
            <a:r>
              <a:rPr lang="en-US" sz="4000" dirty="0" smtClean="0"/>
              <a:t>disaccharides (sucrose</a:t>
            </a:r>
            <a:r>
              <a:rPr lang="en-US" sz="4000" dirty="0"/>
              <a:t>, maltose, lactose), </a:t>
            </a:r>
            <a:endParaRPr lang="en-US" sz="4000" dirty="0" smtClean="0"/>
          </a:p>
          <a:p>
            <a:r>
              <a:rPr lang="en-US" sz="4000" dirty="0" smtClean="0"/>
              <a:t>storage </a:t>
            </a:r>
            <a:r>
              <a:rPr lang="en-US" sz="4000" dirty="0"/>
              <a:t>polysaccharides (starch [plants], glycogen [animals]),</a:t>
            </a:r>
          </a:p>
          <a:p>
            <a:r>
              <a:rPr lang="en-US" sz="4000" dirty="0"/>
              <a:t>structural polysaccharides (chitin [fungi], cellulose [arthropods]).</a:t>
            </a:r>
          </a:p>
        </p:txBody>
      </p:sp>
    </p:spTree>
    <p:extLst>
      <p:ext uri="{BB962C8B-B14F-4D97-AF65-F5344CB8AC3E}">
        <p14:creationId xmlns:p14="http://schemas.microsoft.com/office/powerpoint/2010/main" val="3976674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1304</TotalTime>
  <Words>349</Words>
  <Application>Microsoft Office PowerPoint</Application>
  <PresentationFormat>Widescreen</PresentationFormat>
  <Paragraphs>47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Macromolecule</vt:lpstr>
      <vt:lpstr>Organic Compounds </vt:lpstr>
      <vt:lpstr>Functional groups </vt:lpstr>
      <vt:lpstr>Fats</vt:lpstr>
      <vt:lpstr>Saturated Fat</vt:lpstr>
      <vt:lpstr>Unsaturated fat:</vt:lpstr>
      <vt:lpstr>Steroids:</vt:lpstr>
      <vt:lpstr>Phospholipids:</vt:lpstr>
      <vt:lpstr>Carbohydrates:</vt:lpstr>
      <vt:lpstr>Proteins:</vt:lpstr>
      <vt:lpstr>Enzymes:</vt:lpstr>
      <vt:lpstr>PowerPoint Presentation</vt:lpstr>
      <vt:lpstr>Competitive inhibition:</vt:lpstr>
      <vt:lpstr>PowerPoint Presentation</vt:lpstr>
      <vt:lpstr>Noncompetitive inhibition:</vt:lpstr>
      <vt:lpstr>pH:</vt:lpstr>
      <vt:lpstr>PowerPoint Presentation</vt:lpstr>
      <vt:lpstr>Reaction types: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Macromolecule</dc:title>
  <dc:creator>Geary, Paul M</dc:creator>
  <cp:lastModifiedBy>Geary, Paul M</cp:lastModifiedBy>
  <cp:revision>7</cp:revision>
  <dcterms:created xsi:type="dcterms:W3CDTF">2016-09-20T14:23:52Z</dcterms:created>
  <dcterms:modified xsi:type="dcterms:W3CDTF">2016-09-21T12:39:47Z</dcterms:modified>
</cp:coreProperties>
</file>